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70" r:id="rId5"/>
    <p:sldId id="271" r:id="rId6"/>
    <p:sldId id="268" r:id="rId7"/>
    <p:sldId id="264" r:id="rId8"/>
    <p:sldId id="277" r:id="rId9"/>
    <p:sldId id="274" r:id="rId10"/>
    <p:sldId id="275" r:id="rId11"/>
    <p:sldId id="266" r:id="rId12"/>
    <p:sldId id="272" r:id="rId13"/>
    <p:sldId id="276" r:id="rId14"/>
    <p:sldId id="265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695"/>
  </p:normalViewPr>
  <p:slideViewPr>
    <p:cSldViewPr snapToGrid="0" snapToObjects="1">
      <p:cViewPr varScale="1">
        <p:scale>
          <a:sx n="71" d="100"/>
          <a:sy n="71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574800" y="3869899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364397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810459" y="1469241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unhexa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cut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9372B-1F84-394C-9465-B7370446BBA8}"/>
              </a:ext>
            </a:extLst>
          </p:cNvPr>
          <p:cNvSpPr txBox="1"/>
          <p:nvPr/>
        </p:nvSpPr>
        <p:spPr>
          <a:xfrm>
            <a:off x="5168900" y="5301059"/>
            <a:ext cx="28575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Au total</a:t>
            </a:r>
          </a:p>
          <a:p>
            <a:endParaRPr lang="fr-FR" dirty="0"/>
          </a:p>
          <a:p>
            <a:r>
              <a:rPr lang="fr-FR" dirty="0"/>
              <a:t>4 fichiers python</a:t>
            </a:r>
          </a:p>
          <a:p>
            <a:r>
              <a:rPr lang="fr-FR" b="1" dirty="0"/>
              <a:t>385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/>
          <a:lstStyle/>
          <a:p>
            <a:r>
              <a:rPr lang="fr-FR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5" y="3203106"/>
            <a:ext cx="528230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grande liste 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8DC4A9-C658-994B-9B18-C5ED0BD4286B}"/>
              </a:ext>
            </a:extLst>
          </p:cNvPr>
          <p:cNvSpPr/>
          <p:nvPr/>
        </p:nvSpPr>
        <p:spPr>
          <a:xfrm>
            <a:off x="4039047" y="275194"/>
            <a:ext cx="302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R1 =  [6, 1, 5, 14, 5, 11, 5, 7, 5]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48184-F744-1C4D-BD58-3C9BC41DB768}"/>
              </a:ext>
            </a:extLst>
          </p:cNvPr>
          <p:cNvSpPr/>
          <p:nvPr/>
        </p:nvSpPr>
        <p:spPr>
          <a:xfrm>
            <a:off x="7240338" y="1018064"/>
            <a:ext cx="4214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[5, 5, 9, 4, 1, 3, 6, 13, 1, 10, 11, 5, 0, 11, 12]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FEDCAB9-C33B-4C4B-8739-6DBC68E84001}"/>
              </a:ext>
            </a:extLst>
          </p:cNvPr>
          <p:cNvCxnSpPr>
            <a:cxnSpLocks/>
          </p:cNvCxnSpPr>
          <p:nvPr/>
        </p:nvCxnSpPr>
        <p:spPr>
          <a:xfrm>
            <a:off x="7124700" y="644526"/>
            <a:ext cx="1587500" cy="333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2090D7B-413F-5C44-8313-05E0237FCCB5}"/>
              </a:ext>
            </a:extLst>
          </p:cNvPr>
          <p:cNvSpPr txBox="1"/>
          <p:nvPr/>
        </p:nvSpPr>
        <p:spPr>
          <a:xfrm>
            <a:off x="8573745" y="284720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encode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DAE3AF3-FDB1-FD4C-834A-CAF1D5B34A53}"/>
              </a:ext>
            </a:extLst>
          </p:cNvPr>
          <p:cNvCxnSpPr>
            <a:cxnSpLocks/>
          </p:cNvCxnSpPr>
          <p:nvPr/>
        </p:nvCxnSpPr>
        <p:spPr>
          <a:xfrm>
            <a:off x="5550346" y="1018064"/>
            <a:ext cx="0" cy="31348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022F6-1C6F-1D40-897F-B349A2F30B96}"/>
              </a:ext>
            </a:extLst>
          </p:cNvPr>
          <p:cNvSpPr/>
          <p:nvPr/>
        </p:nvSpPr>
        <p:spPr>
          <a:xfrm>
            <a:off x="7256056" y="2282389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[3, 5, 9, 6, 13, 3, 6, 13, 1, 10, 11, 5, 0, 11, 12]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D0B95B-ED7F-CF44-BD38-FB6FE3CC6452}"/>
              </a:ext>
            </a:extLst>
          </p:cNvPr>
          <p:cNvCxnSpPr>
            <a:cxnSpLocks/>
          </p:cNvCxnSpPr>
          <p:nvPr/>
        </p:nvCxnSpPr>
        <p:spPr>
          <a:xfrm>
            <a:off x="9220198" y="1387396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19D4B9F-C412-8B4B-9347-A99E8D0E1EBB}"/>
              </a:ext>
            </a:extLst>
          </p:cNvPr>
          <p:cNvSpPr txBox="1"/>
          <p:nvPr/>
        </p:nvSpPr>
        <p:spPr>
          <a:xfrm>
            <a:off x="9660398" y="1609646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3 erreurs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5FA0DA-248A-9047-8CD8-FC912CF7CA79}"/>
              </a:ext>
            </a:extLst>
          </p:cNvPr>
          <p:cNvSpPr txBox="1"/>
          <p:nvPr/>
        </p:nvSpPr>
        <p:spPr>
          <a:xfrm>
            <a:off x="1378955" y="1794312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 erreurs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2168EC5-6582-584F-B72E-38C7E835183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819154" y="644526"/>
            <a:ext cx="2219894" cy="2784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D8D5A-9237-864B-B2C1-A99E2C629B48}"/>
              </a:ext>
            </a:extLst>
          </p:cNvPr>
          <p:cNvSpPr/>
          <p:nvPr/>
        </p:nvSpPr>
        <p:spPr>
          <a:xfrm>
            <a:off x="511745" y="3429000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[6, 1, 5, 14, 7, 11, 5, 14, 5]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1BB0E-17AE-E648-968E-BB54E9340973}"/>
              </a:ext>
            </a:extLst>
          </p:cNvPr>
          <p:cNvSpPr/>
          <p:nvPr/>
        </p:nvSpPr>
        <p:spPr>
          <a:xfrm>
            <a:off x="7918673" y="3495119"/>
            <a:ext cx="2615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[6, 1, 5, 14, 5, 11, 5, 7, 5]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95FBBA9-33F0-794D-9F6A-731DCBDAFA9D}"/>
              </a:ext>
            </a:extLst>
          </p:cNvPr>
          <p:cNvCxnSpPr>
            <a:cxnSpLocks/>
          </p:cNvCxnSpPr>
          <p:nvPr/>
        </p:nvCxnSpPr>
        <p:spPr>
          <a:xfrm>
            <a:off x="9251947" y="2651721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37CE1F66-2208-2148-81E7-2E3ECF1F0036}"/>
              </a:ext>
            </a:extLst>
          </p:cNvPr>
          <p:cNvSpPr txBox="1"/>
          <p:nvPr/>
        </p:nvSpPr>
        <p:spPr>
          <a:xfrm>
            <a:off x="9717103" y="2890283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decode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8405" y="4526438"/>
            <a:ext cx="97027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164296" y="534858"/>
            <a:ext cx="3943323" cy="578828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E1F5C2-9B32-704A-9B93-633AE2D4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284988"/>
            <a:ext cx="7155765" cy="5366824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9943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29171" y="3222868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95393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70" y="759969"/>
            <a:ext cx="2767506" cy="85029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600" dirty="0"/>
              <a:t>Le corps </a:t>
            </a:r>
            <a:r>
              <a:rPr lang="en-US" sz="4600" dirty="0" err="1"/>
              <a:t>fini</a:t>
            </a:r>
            <a:r>
              <a:rPr lang="en-US" sz="4600" dirty="0"/>
              <a:t>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710976" y="444067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5724059" y="1900833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48516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3F7685-8A3C-4A07-A14C-9C39D0D8F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266" t="31357" r="3266" b="-1443"/>
          <a:stretch/>
        </p:blipFill>
        <p:spPr>
          <a:xfrm>
            <a:off x="3293693" y="3581683"/>
            <a:ext cx="8658225" cy="16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«  »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49"/>
          <a:stretch/>
        </p:blipFill>
        <p:spPr>
          <a:xfrm>
            <a:off x="327272" y="2363899"/>
            <a:ext cx="7017908" cy="1453159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1921739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FD4C11-BBEA-4600-B0B3-64E62258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22"/>
          <a:stretch/>
        </p:blipFill>
        <p:spPr>
          <a:xfrm>
            <a:off x="236489" y="4832325"/>
            <a:ext cx="7978121" cy="151434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838200" y="416134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" y="679732"/>
            <a:ext cx="7409927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Encodage Reed-Solomon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252" y="2874268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537" y="2921693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772052" y="3477518"/>
            <a:ext cx="3093485" cy="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516537" y="3429000"/>
            <a:ext cx="174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7498" y="2534918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020780" y="2477339"/>
            <a:ext cx="310300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84" y="5021271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9301168" y="3942670"/>
            <a:ext cx="0" cy="157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9572284" y="4413801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8766311" y="6115887"/>
            <a:ext cx="13766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047" y="2896639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2152142" y="4485111"/>
            <a:ext cx="2297056" cy="57711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0FD883-EC56-0248-9FA1-D64041A5EDF8}"/>
              </a:ext>
            </a:extLst>
          </p:cNvPr>
          <p:cNvSpPr txBox="1"/>
          <p:nvPr/>
        </p:nvSpPr>
        <p:spPr>
          <a:xfrm>
            <a:off x="4794141" y="2553089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E4554F8-9249-F24D-8C41-B654458BE05F}"/>
              </a:ext>
            </a:extLst>
          </p:cNvPr>
          <p:cNvSpPr txBox="1"/>
          <p:nvPr/>
        </p:nvSpPr>
        <p:spPr>
          <a:xfrm>
            <a:off x="2344433" y="3798397"/>
            <a:ext cx="194872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600" dirty="0"/>
              <a:t>Décodage de Reed-Solomon par la méthode des Polynômes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54E503-DAA9-7D4B-ACD8-6CE19CD8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42" y="2599136"/>
            <a:ext cx="3937000" cy="7493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66A079B-E7DB-A84B-9A2C-B06132B9B371}"/>
              </a:ext>
            </a:extLst>
          </p:cNvPr>
          <p:cNvSpPr txBox="1"/>
          <p:nvPr/>
        </p:nvSpPr>
        <p:spPr>
          <a:xfrm>
            <a:off x="5770091" y="2756958"/>
            <a:ext cx="1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tel que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538567-B997-EC4F-84B5-105A896451D7}"/>
              </a:ext>
            </a:extLst>
          </p:cNvPr>
          <p:cNvSpPr/>
          <p:nvPr/>
        </p:nvSpPr>
        <p:spPr>
          <a:xfrm>
            <a:off x="838200" y="2498717"/>
            <a:ext cx="9587042" cy="849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A89EE09-6B54-EE4D-ACBA-3770E62A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01" y="4359283"/>
            <a:ext cx="4470400" cy="12954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F170E90-46C8-9047-BD5F-09E64F287B66}"/>
              </a:ext>
            </a:extLst>
          </p:cNvPr>
          <p:cNvSpPr/>
          <p:nvPr/>
        </p:nvSpPr>
        <p:spPr>
          <a:xfrm>
            <a:off x="7787563" y="4715827"/>
            <a:ext cx="1610679" cy="71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D1CC-B6B2-5047-BF8C-CE7F80BC1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1547"/>
            <a:ext cx="3276600" cy="635000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83D815-2527-4E45-882C-60F6578634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5" t="20620" r="5570" b="25571"/>
          <a:stretch/>
        </p:blipFill>
        <p:spPr>
          <a:xfrm>
            <a:off x="1600847" y="2634640"/>
            <a:ext cx="4124749" cy="45786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B1FE2-095A-A84E-BA0C-DCF13ABFE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177" y="3429000"/>
            <a:ext cx="2425700" cy="6731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7FDEF4A-B85E-DA49-A642-1A9603C7C19F}"/>
              </a:ext>
            </a:extLst>
          </p:cNvPr>
          <p:cNvSpPr txBox="1"/>
          <p:nvPr/>
        </p:nvSpPr>
        <p:spPr>
          <a:xfrm>
            <a:off x="1097234" y="2771975"/>
            <a:ext cx="1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Soit</a:t>
            </a:r>
          </a:p>
        </p:txBody>
      </p: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2DE267-E5DB-2943-A61A-601F9732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92" y="1875354"/>
            <a:ext cx="4673600" cy="10414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5726034-8B2E-8549-85F7-0FE19084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 sz="4600" dirty="0"/>
              <a:t>Décodage de Reed-Solomon par la méthode des Syndromes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1F859F-6C18-5349-9FC6-D60FFB23EDA7}"/>
              </a:ext>
            </a:extLst>
          </p:cNvPr>
          <p:cNvSpPr txBox="1"/>
          <p:nvPr/>
        </p:nvSpPr>
        <p:spPr>
          <a:xfrm>
            <a:off x="1379095" y="1690688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appelle Syndrome le vecteur S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DECEE0-F4B7-D948-87E2-04395310AF7B}"/>
              </a:ext>
            </a:extLst>
          </p:cNvPr>
          <p:cNvSpPr txBox="1"/>
          <p:nvPr/>
        </p:nvSpPr>
        <p:spPr>
          <a:xfrm>
            <a:off x="1379095" y="2646919"/>
            <a:ext cx="444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Si S est Nul alors le message est correct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Sinon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5D055B-AD28-5540-8EC1-0B88E51AD383}"/>
              </a:ext>
            </a:extLst>
          </p:cNvPr>
          <p:cNvSpPr txBox="1"/>
          <p:nvPr/>
        </p:nvSpPr>
        <p:spPr>
          <a:xfrm>
            <a:off x="605202" y="3616885"/>
            <a:ext cx="1098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</a:t>
            </a:r>
            <a:r>
              <a:rPr lang="fr-FR" baseline="-25000" dirty="0"/>
              <a:t>1</a:t>
            </a:r>
            <a:r>
              <a:rPr lang="fr-FR" dirty="0"/>
              <a:t> est localisateur d’erreur d’après précédemment (les indices des racines sont parmi les indices des racines de Q1)</a:t>
            </a:r>
            <a:endParaRPr lang="fr-FR" baseline="-250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75855CA-2ADD-D342-A0DE-F7189AE1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92" y="4487464"/>
            <a:ext cx="2971800" cy="1143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941722-622A-164A-A44D-379A9ECEFC42}"/>
              </a:ext>
            </a:extLst>
          </p:cNvPr>
          <p:cNvSpPr txBox="1"/>
          <p:nvPr/>
        </p:nvSpPr>
        <p:spPr>
          <a:xfrm>
            <a:off x="605202" y="4055217"/>
            <a:ext cx="437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peut donc résoudre les système suivant :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068D84-B66B-8E41-BA72-AF0A97EC16FC}"/>
              </a:ext>
            </a:extLst>
          </p:cNvPr>
          <p:cNvSpPr txBox="1"/>
          <p:nvPr/>
        </p:nvSpPr>
        <p:spPr>
          <a:xfrm>
            <a:off x="605202" y="5727748"/>
            <a:ext cx="33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en déduit E donc C car C = R-E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A4460F-2241-3649-9F5D-C4E72EFF9B50}"/>
              </a:ext>
            </a:extLst>
          </p:cNvPr>
          <p:cNvSpPr txBox="1"/>
          <p:nvPr/>
        </p:nvSpPr>
        <p:spPr>
          <a:xfrm>
            <a:off x="7145295" y="5774224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Ayant C on retrouve U</a:t>
            </a:r>
          </a:p>
        </p:txBody>
      </p:sp>
    </p:spTree>
    <p:extLst>
      <p:ext uri="{BB962C8B-B14F-4D97-AF65-F5344CB8AC3E}">
        <p14:creationId xmlns:p14="http://schemas.microsoft.com/office/powerpoint/2010/main" val="93198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83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Modules Utilisés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Pyfinite : Corps fini F</a:t>
            </a:r>
            <a:r>
              <a:rPr lang="fr-FR" baseline="-25000" dirty="0"/>
              <a:t>16</a:t>
            </a:r>
          </a:p>
          <a:p>
            <a:r>
              <a:rPr lang="fr-FR" dirty="0"/>
              <a:t>GenericMatrix : Matrices à coefficient dans F</a:t>
            </a:r>
            <a:r>
              <a:rPr lang="fr-FR" baseline="-25000" dirty="0"/>
              <a:t>16</a:t>
            </a:r>
          </a:p>
          <a:p>
            <a:r>
              <a:rPr lang="fr-FR" dirty="0"/>
              <a:t>Matplotlib : Traitement et affichage de l’image</a:t>
            </a:r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686</Words>
  <Application>Microsoft Macintosh PowerPoint</Application>
  <PresentationFormat>Grand écran</PresentationFormat>
  <Paragraphs>97</Paragraphs>
  <Slides>14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Le corps fini </vt:lpstr>
      <vt:lpstr>«  » de Reed-Solomon</vt:lpstr>
      <vt:lpstr>Encodage Reed-Solomon:</vt:lpstr>
      <vt:lpstr>Décodage de Reed-Solomon par la méthode des Polynômes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Présentation PowerPoint</vt:lpstr>
      <vt:lpstr>Présentation PowerPoint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88</cp:revision>
  <dcterms:created xsi:type="dcterms:W3CDTF">2021-01-08T13:56:20Z</dcterms:created>
  <dcterms:modified xsi:type="dcterms:W3CDTF">2021-05-21T09:50:41Z</dcterms:modified>
</cp:coreProperties>
</file>